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Black"/>
      <p:bold r:id="rId37"/>
      <p:boldItalic r:id="rId38"/>
    </p:embeddedFont>
    <p:embeddedFont>
      <p:font typeface="Roboto"/>
      <p:regular r:id="rId39"/>
      <p:bold r:id="rId40"/>
      <p:italic r:id="rId41"/>
      <p:boldItalic r:id="rId42"/>
    </p:embeddedFont>
    <p:embeddedFont>
      <p:font typeface="Roboto Medium"/>
      <p:regular r:id="rId43"/>
      <p:bold r:id="rId44"/>
      <p:italic r:id="rId45"/>
      <p:boldItalic r:id="rId46"/>
    </p:embeddedFont>
    <p:embeddedFont>
      <p:font typeface="Robo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72">
          <p15:clr>
            <a:srgbClr val="9AA0A6"/>
          </p15:clr>
        </p15:guide>
        <p15:guide id="4" orient="horz" pos="3195">
          <p15:clr>
            <a:srgbClr val="9AA0A6"/>
          </p15:clr>
        </p15:guide>
        <p15:guide id="5" pos="5688">
          <p15:clr>
            <a:srgbClr val="9AA0A6"/>
          </p15:clr>
        </p15:guide>
        <p15:guide id="6" orient="horz" pos="72">
          <p15:clr>
            <a:srgbClr val="9AA0A6"/>
          </p15:clr>
        </p15:guide>
        <p15:guide id="7" pos="288">
          <p15:clr>
            <a:srgbClr val="9AA0A6"/>
          </p15:clr>
        </p15:guide>
      </p15:sldGuideLst>
    </p:ext>
    <p:ext uri="GoogleSlidesCustomDataVersion2">
      <go:slidesCustomData xmlns:go="http://customooxmlschemas.google.com/" r:id="rId51" roundtripDataSignature="AMtx7mjjeKXpfEBvMnSHiKITUG05QqdL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72"/>
        <p:guide pos="3195" orient="horz"/>
        <p:guide pos="5688"/>
        <p:guide pos="72" orient="horz"/>
        <p:guide pos="28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Black-bold.fntdata"/><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font" Target="fonts/RobotoBlack-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Roboto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a:t>Khi ta tạo primary key, database sẽ tạo index cho những column này.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Tương tự với primary key, database cũng sẽ tạo index cho những column này khi ta tạo constraint unique cho nó.</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Tạo index cho từng column.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Tạo index cho nhiều column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230a0d9d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33230a0d9d1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230a0d9d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33230a0d9d1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3230a0d9d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g33230a0d9d1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230a0d9d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33230a0d9d1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230a0d9d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33230a0d9d1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3230a0d9d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33230a0d9d1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Tùy thuộc vào condition của query, tuy nhiên một composite index sẽ tốt hơn là multiple single index.</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32a570276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332a570276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Tùy thuộc vào condition của query, tuy nhiên một composite index sẽ tốt hơn là multiple single index.</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230a0d9d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33230a0d9d1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Rất quan trọng, khi tạo composite index thì điều quan trọng nhất chính là thứ tự order của các column.</a:t>
            </a:r>
            <a:endParaRPr/>
          </a:p>
          <a:p>
            <a:pPr indent="-298450" lvl="0" marL="457200" rtl="0" algn="l">
              <a:lnSpc>
                <a:spcPct val="115000"/>
              </a:lnSpc>
              <a:spcBef>
                <a:spcPts val="0"/>
              </a:spcBef>
              <a:spcAft>
                <a:spcPts val="0"/>
              </a:spcAft>
              <a:buClr>
                <a:schemeClr val="dk1"/>
              </a:buClr>
              <a:buSzPts val="1100"/>
              <a:buChar char="●"/>
            </a:pPr>
            <a:r>
              <a:rPr lang="en"/>
              <a:t>Ví dụ ta có 1 composite index gồm 3 column theo thứ tự A, B, C. Thì khi query condition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32a57027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g332a570276d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Rất quan trọng, khi tạo composite index thì điều quan trọng nhất chính là thứ tự order của các column.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Ví dụ ta có 1 composite index gồm 3 column theo thứ tự A, B, C. Thì khi query condition A hoặc A &amp; B hoặc A &amp; B &amp; 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230a0d9d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33230a0d9d1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Rất quan trọng, khi tạo composite index thì điều quan trọng nhất chính là thứ tự order của các column.</a:t>
            </a:r>
            <a:endParaRPr/>
          </a:p>
          <a:p>
            <a:pPr indent="-298450" lvl="0" marL="457200" rtl="0" algn="l">
              <a:lnSpc>
                <a:spcPct val="115000"/>
              </a:lnSpc>
              <a:spcBef>
                <a:spcPts val="0"/>
              </a:spcBef>
              <a:spcAft>
                <a:spcPts val="0"/>
              </a:spcAft>
              <a:buClr>
                <a:schemeClr val="dk1"/>
              </a:buClr>
              <a:buSzPts val="1100"/>
              <a:buChar char="●"/>
            </a:pPr>
            <a:r>
              <a:rPr lang="en"/>
              <a:t>Ví dụ ta có 1 composite index gồm 3 column theo thứ tự A, B, C. Thì khi query condition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230a0d9d1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33230a0d9d1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Chúng ta c</a:t>
            </a:r>
            <a:r>
              <a:rPr lang="en"/>
              <a:t>ần phải kiểm tra để xem xem database có thực sự dùng index hay không.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32a57027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332a570276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Query optimizer hoặc Query Planner là 1 thành ph</a:t>
            </a:r>
            <a:r>
              <a:rPr lang="en"/>
              <a:t>ần của database, có nhiệm vụ đánh giá câu query và lên kế hoạch thực thi cho câu query này.</a:t>
            </a:r>
            <a:endParaRPr/>
          </a:p>
          <a:p>
            <a:pPr indent="-298450" lvl="0" marL="457200" rtl="0" algn="l">
              <a:lnSpc>
                <a:spcPct val="115000"/>
              </a:lnSpc>
              <a:spcBef>
                <a:spcPts val="0"/>
              </a:spcBef>
              <a:spcAft>
                <a:spcPts val="0"/>
              </a:spcAft>
              <a:buClr>
                <a:schemeClr val="dk1"/>
              </a:buClr>
              <a:buSzPts val="1100"/>
              <a:buChar char="●"/>
            </a:pPr>
            <a:r>
              <a:rPr lang="en"/>
              <a:t>Một câu query có thể có nhiều kế hoạch thực thi, tuy nhiên sẽ chỉ có một kế hoạch đc thực thi, và kế hoạch đó là kế hoạch là database cảm thấy rằng nó là tốt nhất.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32a570276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332a570276d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Ngoài explain analyze thì còn có các options khác như: EXPLAIN VERBOSE, EXPLAIN BUFFERS, EXPLAIN COSTS, EXPLAIN TIMING, EXPLAIN FORMAT…</a:t>
            </a:r>
            <a:endParaRPr/>
          </a:p>
          <a:p>
            <a:pPr indent="-298450" lvl="0" marL="457200" rtl="0" algn="l">
              <a:lnSpc>
                <a:spcPct val="115000"/>
              </a:lnSpc>
              <a:spcBef>
                <a:spcPts val="0"/>
              </a:spcBef>
              <a:spcAft>
                <a:spcPts val="0"/>
              </a:spcAft>
              <a:buClr>
                <a:schemeClr val="dk1"/>
              </a:buClr>
              <a:buSzPts val="1100"/>
              <a:buChar char="●"/>
            </a:pPr>
            <a:r>
              <a:rPr lang="en"/>
              <a:t>Tuy nhiên với việc chỉ cần check execution plan thì chúng ta có thể dùng Explain và Explain analyze là đủ dùng.</a:t>
            </a:r>
            <a:endParaRPr/>
          </a:p>
          <a:p>
            <a:pPr indent="-298450" lvl="0" marL="457200" rtl="0" algn="l">
              <a:lnSpc>
                <a:spcPct val="115000"/>
              </a:lnSpc>
              <a:spcBef>
                <a:spcPts val="0"/>
              </a:spcBef>
              <a:spcAft>
                <a:spcPts val="0"/>
              </a:spcAft>
              <a:buClr>
                <a:schemeClr val="dk1"/>
              </a:buClr>
              <a:buSzPts val="1100"/>
              <a:buChar char="●"/>
            </a:pPr>
            <a:r>
              <a:rPr lang="en"/>
              <a:t>Lưu ý khi dùng Explain Analyze thì câu query sẽ thực sự được thực thi, do đó nó sẽ insert/update/delete câu lệnh thực tế.</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Index là một data structure giúp cải thiện tốc độ truy xuất dữ liệu.</a:t>
            </a:r>
            <a:endParaRPr/>
          </a:p>
          <a:p>
            <a:pPr indent="0" lvl="0" marL="0" rtl="0" algn="l">
              <a:lnSpc>
                <a:spcPct val="100000"/>
              </a:lnSpc>
              <a:spcBef>
                <a:spcPts val="0"/>
              </a:spcBef>
              <a:spcAft>
                <a:spcPts val="0"/>
              </a:spcAft>
              <a:buSzPts val="1100"/>
              <a:buNone/>
            </a:pPr>
            <a:r>
              <a:rPr lang="en"/>
              <a:t>Cách thức hoạt động của nó tương tự như chỉ mục của cuốn sách, giúp cho chúng ta có thể tìm đến nội dung ta muốn tìm kiếm thay vì phải đọc cả cuốn sách.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Index sẽ giúp chúng ta tăng tốc độ query dữ liệu bằng cách giảm số lượng record data mà chúng ta cần phải duyệt qua.</a:t>
            </a:r>
            <a:endParaRPr/>
          </a:p>
          <a:p>
            <a:pPr indent="-298450" lvl="0" marL="457200" rtl="0" algn="l">
              <a:lnSpc>
                <a:spcPct val="115000"/>
              </a:lnSpc>
              <a:spcBef>
                <a:spcPts val="0"/>
              </a:spcBef>
              <a:spcAft>
                <a:spcPts val="0"/>
              </a:spcAft>
              <a:buClr>
                <a:schemeClr val="dk1"/>
              </a:buClr>
              <a:buSzPts val="1100"/>
              <a:buChar char="●"/>
            </a:pPr>
            <a:r>
              <a:rPr lang="en"/>
              <a:t>Do đó nó sẽ tăng tốc:</a:t>
            </a:r>
            <a:endParaRPr/>
          </a:p>
          <a:p>
            <a:pPr indent="-298450" lvl="1" marL="914400" rtl="0" algn="l">
              <a:lnSpc>
                <a:spcPct val="115000"/>
              </a:lnSpc>
              <a:spcBef>
                <a:spcPts val="0"/>
              </a:spcBef>
              <a:spcAft>
                <a:spcPts val="0"/>
              </a:spcAft>
              <a:buClr>
                <a:schemeClr val="dk1"/>
              </a:buClr>
              <a:buSzPts val="1100"/>
              <a:buChar char="○"/>
            </a:pPr>
            <a:r>
              <a:rPr lang="en"/>
              <a:t>Tốc độ truy vấn dữ liệu</a:t>
            </a:r>
            <a:endParaRPr/>
          </a:p>
          <a:p>
            <a:pPr indent="-298450" lvl="1" marL="914400" rtl="0" algn="l">
              <a:lnSpc>
                <a:spcPct val="115000"/>
              </a:lnSpc>
              <a:spcBef>
                <a:spcPts val="0"/>
              </a:spcBef>
              <a:spcAft>
                <a:spcPts val="0"/>
              </a:spcAft>
              <a:buClr>
                <a:schemeClr val="dk1"/>
              </a:buClr>
              <a:buSzPts val="1100"/>
              <a:buChar char="○"/>
            </a:pPr>
            <a:r>
              <a:rPr lang="en"/>
              <a:t>Tốc độ lọc và sắp xếp dữ liệu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Giả sử chúng ta có 1 cuốn sách về cây thuốc VN. Nếu như chúng ta ko sắp xếp và thêm chỉ mục(index) thì rất khó để ta có thể tìm một bài thuốc theo tên mà chúng ta tìm kiếm một cách bất kỳ.</a:t>
            </a:r>
            <a:endParaRPr/>
          </a:p>
          <a:p>
            <a:pPr indent="0" lvl="0" marL="0" rtl="0" algn="l">
              <a:lnSpc>
                <a:spcPct val="115000"/>
              </a:lnSpc>
              <a:spcBef>
                <a:spcPts val="1200"/>
              </a:spcBef>
              <a:spcAft>
                <a:spcPts val="0"/>
              </a:spcAft>
              <a:buClr>
                <a:schemeClr val="dk1"/>
              </a:buClr>
              <a:buSzPts val="1100"/>
              <a:buFont typeface="Arial"/>
              <a:buNone/>
            </a:pPr>
            <a:r>
              <a:rPr lang="en"/>
              <a:t>Thay vào đó để tối ưu cho việc tìm kiếm dữ liệu, ta có thể sắp xếp dữ liệu theo bảng chữ cái từ A → Z và thêm một chỉ mục, qua đó ta có thể biết chính xác bài thuốc nào sẽ được viết trong trang thứ bao nhiêu. Tuy nhiên rõ ràng chúng ta có thể thấy rằng việc thêm chỉ mục này cũng sẽ tốn thêm trang để ghi chú và sắp xếp dữ liệu. Thay vì 100 hay 200 trang như nội dung ban đầu thì ta buộc phải thêm vào 10-20 trang chỉ mục ⇒ cost của index.</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230a0d9d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33230a0d9d1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Khi chúng ta truy cập dữ liệu thường xuyên</a:t>
            </a:r>
            <a:endParaRPr/>
          </a:p>
          <a:p>
            <a:pPr indent="-298450" lvl="0" marL="457200" rtl="0" algn="l">
              <a:lnSpc>
                <a:spcPct val="115000"/>
              </a:lnSpc>
              <a:spcBef>
                <a:spcPts val="0"/>
              </a:spcBef>
              <a:spcAft>
                <a:spcPts val="0"/>
              </a:spcAft>
              <a:buClr>
                <a:schemeClr val="dk1"/>
              </a:buClr>
              <a:buSzPts val="1100"/>
              <a:buChar char="●"/>
            </a:pPr>
            <a:r>
              <a:rPr lang="en"/>
              <a:t>Khi database của chúng ta đủ lớn.</a:t>
            </a:r>
            <a:endParaRPr/>
          </a:p>
          <a:p>
            <a:pPr indent="-298450" lvl="0" marL="457200" rtl="0" algn="l">
              <a:lnSpc>
                <a:spcPct val="115000"/>
              </a:lnSpc>
              <a:spcBef>
                <a:spcPts val="0"/>
              </a:spcBef>
              <a:spcAft>
                <a:spcPts val="0"/>
              </a:spcAft>
              <a:buClr>
                <a:schemeClr val="dk1"/>
              </a:buClr>
              <a:buSzPts val="1100"/>
              <a:buChar char="●"/>
            </a:pPr>
            <a:r>
              <a:rPr lang="en"/>
              <a:t>Khi tạo unique constraints hoặc khi tạo primary key.</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230a0d9d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33230a0d9d1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230a0d9d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3230a0d9d1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8.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B22"/>
        </a:solidFill>
      </p:bgPr>
    </p:bg>
    <p:spTree>
      <p:nvGrpSpPr>
        <p:cNvPr id="53"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b="0" l="-17330" r="17330" t="0"/>
          <a:stretch/>
        </p:blipFill>
        <p:spPr>
          <a:xfrm>
            <a:off x="150" y="0"/>
            <a:ext cx="9143700" cy="5143500"/>
          </a:xfrm>
          <a:prstGeom prst="rect">
            <a:avLst/>
          </a:prstGeom>
          <a:noFill/>
          <a:ln>
            <a:noFill/>
          </a:ln>
        </p:spPr>
      </p:pic>
      <p:sp>
        <p:nvSpPr>
          <p:cNvPr id="55" name="Google Shape;55;p1"/>
          <p:cNvSpPr txBox="1"/>
          <p:nvPr/>
        </p:nvSpPr>
        <p:spPr>
          <a:xfrm>
            <a:off x="511050" y="1929200"/>
            <a:ext cx="6333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400"/>
              <a:buFont typeface="Arial"/>
              <a:buNone/>
            </a:pPr>
            <a:r>
              <a:rPr b="1" lang="en" sz="5400">
                <a:solidFill>
                  <a:schemeClr val="lt1"/>
                </a:solidFill>
                <a:latin typeface="Roboto"/>
                <a:ea typeface="Roboto"/>
                <a:cs typeface="Roboto"/>
                <a:sym typeface="Roboto"/>
              </a:rPr>
              <a:t>Database Indexing for developer</a:t>
            </a:r>
            <a:endParaRPr b="1" i="0" sz="5400" u="none" cap="none" strike="noStrike">
              <a:solidFill>
                <a:schemeClr val="lt1"/>
              </a:solidFill>
              <a:latin typeface="Roboto"/>
              <a:ea typeface="Roboto"/>
              <a:cs typeface="Roboto"/>
              <a:sym typeface="Roboto"/>
            </a:endParaRPr>
          </a:p>
        </p:txBody>
      </p:sp>
      <p:sp>
        <p:nvSpPr>
          <p:cNvPr id="56" name="Google Shape;56;p1"/>
          <p:cNvSpPr txBox="1"/>
          <p:nvPr/>
        </p:nvSpPr>
        <p:spPr>
          <a:xfrm>
            <a:off x="637875" y="3783200"/>
            <a:ext cx="4646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Light"/>
                <a:ea typeface="Roboto Light"/>
                <a:cs typeface="Roboto Light"/>
                <a:sym typeface="Roboto Light"/>
              </a:rPr>
              <a:t>Author: Khanh Nguyen</a:t>
            </a:r>
            <a:endParaRPr b="0" i="0" sz="1400" u="none" cap="none" strike="noStrike">
              <a:solidFill>
                <a:schemeClr val="lt1"/>
              </a:solidFill>
              <a:latin typeface="Roboto Light"/>
              <a:ea typeface="Roboto Light"/>
              <a:cs typeface="Roboto Light"/>
              <a:sym typeface="Roboto Light"/>
            </a:endParaRPr>
          </a:p>
        </p:txBody>
      </p:sp>
      <p:sp>
        <p:nvSpPr>
          <p:cNvPr id="57" name="Google Shape;57;p1"/>
          <p:cNvSpPr txBox="1"/>
          <p:nvPr/>
        </p:nvSpPr>
        <p:spPr>
          <a:xfrm>
            <a:off x="637875" y="4506150"/>
            <a:ext cx="1032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Roboto Medium"/>
                <a:ea typeface="Roboto Medium"/>
                <a:cs typeface="Roboto Medium"/>
                <a:sym typeface="Roboto Medium"/>
              </a:rPr>
              <a:t>03/202</a:t>
            </a:r>
            <a:r>
              <a:rPr lang="en" sz="1200">
                <a:solidFill>
                  <a:schemeClr val="lt1"/>
                </a:solidFill>
                <a:latin typeface="Roboto Medium"/>
                <a:ea typeface="Roboto Medium"/>
                <a:cs typeface="Roboto Medium"/>
                <a:sym typeface="Roboto Medium"/>
              </a:rPr>
              <a:t>5</a:t>
            </a:r>
            <a:endParaRPr b="0" i="0" sz="1200" u="none" cap="none" strike="noStrike">
              <a:solidFill>
                <a:schemeClr val="lt1"/>
              </a:solidFill>
              <a:latin typeface="Roboto Medium"/>
              <a:ea typeface="Roboto Medium"/>
              <a:cs typeface="Roboto Medium"/>
              <a:sym typeface="Roboto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7"/>
          <p:cNvPicPr preferRelativeResize="0"/>
          <p:nvPr/>
        </p:nvPicPr>
        <p:blipFill rotWithShape="1">
          <a:blip r:embed="rId3">
            <a:alphaModFix/>
          </a:blip>
          <a:srcRect b="0" l="0" r="0" t="0"/>
          <a:stretch/>
        </p:blipFill>
        <p:spPr>
          <a:xfrm>
            <a:off x="225" y="0"/>
            <a:ext cx="9143700" cy="5143500"/>
          </a:xfrm>
          <a:prstGeom prst="rect">
            <a:avLst/>
          </a:prstGeom>
          <a:noFill/>
          <a:ln>
            <a:noFill/>
          </a:ln>
        </p:spPr>
      </p:pic>
      <p:sp>
        <p:nvSpPr>
          <p:cNvPr id="139" name="Google Shape;139;p7"/>
          <p:cNvSpPr txBox="1"/>
          <p:nvPr/>
        </p:nvSpPr>
        <p:spPr>
          <a:xfrm>
            <a:off x="357300" y="2202312"/>
            <a:ext cx="5353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151B22"/>
                </a:solidFill>
                <a:latin typeface="Roboto"/>
                <a:ea typeface="Roboto"/>
                <a:cs typeface="Roboto"/>
                <a:sym typeface="Roboto"/>
              </a:rPr>
              <a:t>How to create Index</a:t>
            </a:r>
            <a:endParaRPr b="1" i="0" sz="3600" u="none" cap="none" strike="noStrike">
              <a:solidFill>
                <a:srgbClr val="151B2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8"/>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45" name="Google Shape;145;p8"/>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Primary key</a:t>
            </a:r>
            <a:endParaRPr b="1" i="0" sz="2000" u="none" cap="none" strike="noStrike">
              <a:solidFill>
                <a:srgbClr val="8DC63F"/>
              </a:solidFill>
              <a:latin typeface="Roboto"/>
              <a:ea typeface="Roboto"/>
              <a:cs typeface="Roboto"/>
              <a:sym typeface="Roboto"/>
            </a:endParaRPr>
          </a:p>
        </p:txBody>
      </p:sp>
      <p:pic>
        <p:nvPicPr>
          <p:cNvPr id="146" name="Google Shape;146;p8"/>
          <p:cNvPicPr preferRelativeResize="0"/>
          <p:nvPr/>
        </p:nvPicPr>
        <p:blipFill>
          <a:blip r:embed="rId4">
            <a:alphaModFix/>
          </a:blip>
          <a:stretch>
            <a:fillRect/>
          </a:stretch>
        </p:blipFill>
        <p:spPr>
          <a:xfrm>
            <a:off x="316800" y="737925"/>
            <a:ext cx="3751008" cy="37510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9"/>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52" name="Google Shape;152;p9"/>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Unique constraints</a:t>
            </a:r>
            <a:endParaRPr b="1" i="0" sz="2000" u="none" cap="none" strike="noStrike">
              <a:solidFill>
                <a:srgbClr val="8DC63F"/>
              </a:solidFill>
              <a:latin typeface="Roboto"/>
              <a:ea typeface="Roboto"/>
              <a:cs typeface="Roboto"/>
              <a:sym typeface="Roboto"/>
            </a:endParaRPr>
          </a:p>
        </p:txBody>
      </p:sp>
      <p:pic>
        <p:nvPicPr>
          <p:cNvPr id="153" name="Google Shape;153;p9"/>
          <p:cNvPicPr preferRelativeResize="0"/>
          <p:nvPr/>
        </p:nvPicPr>
        <p:blipFill>
          <a:blip r:embed="rId4">
            <a:alphaModFix/>
          </a:blip>
          <a:stretch>
            <a:fillRect/>
          </a:stretch>
        </p:blipFill>
        <p:spPr>
          <a:xfrm>
            <a:off x="2278700" y="786075"/>
            <a:ext cx="3751008" cy="37510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0"/>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59" name="Google Shape;159;p10"/>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Single column index</a:t>
            </a:r>
            <a:endParaRPr b="1" i="0" sz="2000" u="none" cap="none" strike="noStrike">
              <a:solidFill>
                <a:srgbClr val="8DC63F"/>
              </a:solidFill>
              <a:latin typeface="Roboto"/>
              <a:ea typeface="Roboto"/>
              <a:cs typeface="Roboto"/>
              <a:sym typeface="Roboto"/>
            </a:endParaRPr>
          </a:p>
        </p:txBody>
      </p:sp>
      <p:pic>
        <p:nvPicPr>
          <p:cNvPr id="160" name="Google Shape;160;p10"/>
          <p:cNvPicPr preferRelativeResize="0"/>
          <p:nvPr/>
        </p:nvPicPr>
        <p:blipFill>
          <a:blip r:embed="rId4">
            <a:alphaModFix/>
          </a:blip>
          <a:stretch>
            <a:fillRect/>
          </a:stretch>
        </p:blipFill>
        <p:spPr>
          <a:xfrm>
            <a:off x="730150" y="1179250"/>
            <a:ext cx="3751008" cy="3751008"/>
          </a:xfrm>
          <a:prstGeom prst="rect">
            <a:avLst/>
          </a:prstGeom>
          <a:noFill/>
          <a:ln>
            <a:noFill/>
          </a:ln>
        </p:spPr>
      </p:pic>
      <p:sp>
        <p:nvSpPr>
          <p:cNvPr id="161" name="Google Shape;161;p10"/>
          <p:cNvSpPr txBox="1"/>
          <p:nvPr/>
        </p:nvSpPr>
        <p:spPr>
          <a:xfrm>
            <a:off x="393000" y="850450"/>
            <a:ext cx="4614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CREATE INDEX idx_email ON users(email)</a:t>
            </a:r>
            <a:endParaRPr b="1" sz="1200">
              <a:solidFill>
                <a:srgbClr val="151B2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1"/>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67" name="Google Shape;167;p11"/>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Multiple column index(composite index)</a:t>
            </a:r>
            <a:endParaRPr b="1" i="0" sz="2000" u="none" cap="none" strike="noStrike">
              <a:solidFill>
                <a:srgbClr val="8DC63F"/>
              </a:solidFill>
              <a:latin typeface="Roboto"/>
              <a:ea typeface="Roboto"/>
              <a:cs typeface="Roboto"/>
              <a:sym typeface="Roboto"/>
            </a:endParaRPr>
          </a:p>
        </p:txBody>
      </p:sp>
      <p:sp>
        <p:nvSpPr>
          <p:cNvPr id="168" name="Google Shape;168;p11"/>
          <p:cNvSpPr txBox="1"/>
          <p:nvPr/>
        </p:nvSpPr>
        <p:spPr>
          <a:xfrm>
            <a:off x="4635700" y="999225"/>
            <a:ext cx="3915000" cy="321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69" name="Google Shape;169;p11"/>
          <p:cNvSpPr txBox="1"/>
          <p:nvPr/>
        </p:nvSpPr>
        <p:spPr>
          <a:xfrm>
            <a:off x="393000" y="850450"/>
            <a:ext cx="6321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CREATE INDEX idx_name ON users(first_name, last_name);</a:t>
            </a:r>
            <a:endParaRPr b="1" sz="1200">
              <a:solidFill>
                <a:srgbClr val="151B22"/>
              </a:solidFill>
              <a:latin typeface="Roboto"/>
              <a:ea typeface="Roboto"/>
              <a:cs typeface="Roboto"/>
              <a:sym typeface="Roboto"/>
            </a:endParaRPr>
          </a:p>
        </p:txBody>
      </p:sp>
      <p:pic>
        <p:nvPicPr>
          <p:cNvPr id="170" name="Google Shape;170;p11"/>
          <p:cNvPicPr preferRelativeResize="0"/>
          <p:nvPr/>
        </p:nvPicPr>
        <p:blipFill>
          <a:blip r:embed="rId4">
            <a:alphaModFix/>
          </a:blip>
          <a:stretch>
            <a:fillRect/>
          </a:stretch>
        </p:blipFill>
        <p:spPr>
          <a:xfrm>
            <a:off x="152400" y="1372150"/>
            <a:ext cx="3164933" cy="31649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33230a0d9d1_0_74"/>
          <p:cNvPicPr preferRelativeResize="0"/>
          <p:nvPr/>
        </p:nvPicPr>
        <p:blipFill rotWithShape="1">
          <a:blip r:embed="rId3">
            <a:alphaModFix/>
          </a:blip>
          <a:srcRect b="0" l="0" r="0" t="0"/>
          <a:stretch/>
        </p:blipFill>
        <p:spPr>
          <a:xfrm>
            <a:off x="225" y="0"/>
            <a:ext cx="9143698" cy="5143500"/>
          </a:xfrm>
          <a:prstGeom prst="rect">
            <a:avLst/>
          </a:prstGeom>
          <a:noFill/>
          <a:ln>
            <a:noFill/>
          </a:ln>
        </p:spPr>
      </p:pic>
      <p:sp>
        <p:nvSpPr>
          <p:cNvPr id="176" name="Google Shape;176;g33230a0d9d1_0_74"/>
          <p:cNvSpPr txBox="1"/>
          <p:nvPr/>
        </p:nvSpPr>
        <p:spPr>
          <a:xfrm>
            <a:off x="357300" y="2202300"/>
            <a:ext cx="5733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151B22"/>
                </a:solidFill>
                <a:latin typeface="Roboto"/>
                <a:ea typeface="Roboto"/>
                <a:cs typeface="Roboto"/>
                <a:sym typeface="Roboto"/>
              </a:rPr>
              <a:t>How to indexing database in right way</a:t>
            </a:r>
            <a:endParaRPr b="1" i="0" sz="3600" u="none" cap="none" strike="noStrike">
              <a:solidFill>
                <a:srgbClr val="151B2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5"/>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82" name="Google Shape;182;p25"/>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Những operation nào đc hưởng lợi từ index?</a:t>
            </a:r>
            <a:endParaRPr b="1" i="0" sz="2000" u="none" cap="none" strike="noStrike">
              <a:solidFill>
                <a:srgbClr val="8DC63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g33230a0d9d1_0_82"/>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88" name="Google Shape;188;g33230a0d9d1_0_82"/>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Những operation nào đc hưởng lợi từ index?</a:t>
            </a:r>
            <a:endParaRPr b="1" i="0" sz="2000" u="none" cap="none" strike="noStrike">
              <a:solidFill>
                <a:srgbClr val="8DC63F"/>
              </a:solidFill>
              <a:latin typeface="Roboto"/>
              <a:ea typeface="Roboto"/>
              <a:cs typeface="Roboto"/>
              <a:sym typeface="Roboto"/>
            </a:endParaRPr>
          </a:p>
        </p:txBody>
      </p:sp>
      <p:sp>
        <p:nvSpPr>
          <p:cNvPr id="189" name="Google Shape;189;g33230a0d9d1_0_82"/>
          <p:cNvSpPr txBox="1"/>
          <p:nvPr/>
        </p:nvSpPr>
        <p:spPr>
          <a:xfrm>
            <a:off x="393000" y="850450"/>
            <a:ext cx="6321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Select</a:t>
            </a:r>
            <a:endParaRPr b="1" sz="1200">
              <a:solidFill>
                <a:srgbClr val="151B22"/>
              </a:solidFill>
              <a:latin typeface="Roboto"/>
              <a:ea typeface="Roboto"/>
              <a:cs typeface="Roboto"/>
              <a:sym typeface="Roboto"/>
            </a:endParaRPr>
          </a:p>
        </p:txBody>
      </p:sp>
      <p:pic>
        <p:nvPicPr>
          <p:cNvPr id="190" name="Google Shape;190;g33230a0d9d1_0_82"/>
          <p:cNvPicPr preferRelativeResize="0"/>
          <p:nvPr/>
        </p:nvPicPr>
        <p:blipFill>
          <a:blip r:embed="rId4">
            <a:alphaModFix/>
          </a:blip>
          <a:stretch>
            <a:fillRect/>
          </a:stretch>
        </p:blipFill>
        <p:spPr>
          <a:xfrm>
            <a:off x="393000" y="1725400"/>
            <a:ext cx="3164933" cy="31649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g33230a0d9d1_0_130"/>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96" name="Google Shape;196;g33230a0d9d1_0_130"/>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Những operation nào đc hưởng lợi từ index?</a:t>
            </a:r>
            <a:endParaRPr b="1" i="0" sz="2000" u="none" cap="none" strike="noStrike">
              <a:solidFill>
                <a:srgbClr val="8DC63F"/>
              </a:solidFill>
              <a:latin typeface="Roboto"/>
              <a:ea typeface="Roboto"/>
              <a:cs typeface="Roboto"/>
              <a:sym typeface="Roboto"/>
            </a:endParaRPr>
          </a:p>
        </p:txBody>
      </p:sp>
      <p:sp>
        <p:nvSpPr>
          <p:cNvPr id="197" name="Google Shape;197;g33230a0d9d1_0_130"/>
          <p:cNvSpPr txBox="1"/>
          <p:nvPr/>
        </p:nvSpPr>
        <p:spPr>
          <a:xfrm>
            <a:off x="393000" y="850450"/>
            <a:ext cx="6321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Select</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Update</a:t>
            </a:r>
            <a:endParaRPr b="1" sz="1200">
              <a:solidFill>
                <a:srgbClr val="151B22"/>
              </a:solidFill>
              <a:latin typeface="Roboto"/>
              <a:ea typeface="Roboto"/>
              <a:cs typeface="Roboto"/>
              <a:sym typeface="Roboto"/>
            </a:endParaRPr>
          </a:p>
        </p:txBody>
      </p:sp>
      <p:pic>
        <p:nvPicPr>
          <p:cNvPr id="198" name="Google Shape;198;g33230a0d9d1_0_130"/>
          <p:cNvPicPr preferRelativeResize="0"/>
          <p:nvPr/>
        </p:nvPicPr>
        <p:blipFill>
          <a:blip r:embed="rId4">
            <a:alphaModFix/>
          </a:blip>
          <a:stretch>
            <a:fillRect/>
          </a:stretch>
        </p:blipFill>
        <p:spPr>
          <a:xfrm>
            <a:off x="393000" y="1725400"/>
            <a:ext cx="3164933" cy="3164933"/>
          </a:xfrm>
          <a:prstGeom prst="rect">
            <a:avLst/>
          </a:prstGeom>
          <a:noFill/>
          <a:ln>
            <a:noFill/>
          </a:ln>
        </p:spPr>
      </p:pic>
      <p:pic>
        <p:nvPicPr>
          <p:cNvPr id="199" name="Google Shape;199;g33230a0d9d1_0_130"/>
          <p:cNvPicPr preferRelativeResize="0"/>
          <p:nvPr/>
        </p:nvPicPr>
        <p:blipFill>
          <a:blip r:embed="rId5">
            <a:alphaModFix/>
          </a:blip>
          <a:stretch>
            <a:fillRect/>
          </a:stretch>
        </p:blipFill>
        <p:spPr>
          <a:xfrm>
            <a:off x="3557925" y="1677300"/>
            <a:ext cx="2980133" cy="29801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g33230a0d9d1_0_138"/>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05" name="Google Shape;205;g33230a0d9d1_0_138"/>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Những operation nào đc hưởng lợi từ index?</a:t>
            </a:r>
            <a:endParaRPr b="1" i="0" sz="2000" u="none" cap="none" strike="noStrike">
              <a:solidFill>
                <a:srgbClr val="8DC63F"/>
              </a:solidFill>
              <a:latin typeface="Roboto"/>
              <a:ea typeface="Roboto"/>
              <a:cs typeface="Roboto"/>
              <a:sym typeface="Roboto"/>
            </a:endParaRPr>
          </a:p>
        </p:txBody>
      </p:sp>
      <p:sp>
        <p:nvSpPr>
          <p:cNvPr id="206" name="Google Shape;206;g33230a0d9d1_0_138"/>
          <p:cNvSpPr txBox="1"/>
          <p:nvPr/>
        </p:nvSpPr>
        <p:spPr>
          <a:xfrm>
            <a:off x="393000" y="850450"/>
            <a:ext cx="63210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Select</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Update</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Delete</a:t>
            </a:r>
            <a:endParaRPr b="1" sz="1200">
              <a:solidFill>
                <a:srgbClr val="151B22"/>
              </a:solidFill>
              <a:latin typeface="Roboto"/>
              <a:ea typeface="Roboto"/>
              <a:cs typeface="Roboto"/>
              <a:sym typeface="Roboto"/>
            </a:endParaRPr>
          </a:p>
        </p:txBody>
      </p:sp>
      <p:pic>
        <p:nvPicPr>
          <p:cNvPr id="207" name="Google Shape;207;g33230a0d9d1_0_138"/>
          <p:cNvPicPr preferRelativeResize="0"/>
          <p:nvPr/>
        </p:nvPicPr>
        <p:blipFill>
          <a:blip r:embed="rId4">
            <a:alphaModFix/>
          </a:blip>
          <a:stretch>
            <a:fillRect/>
          </a:stretch>
        </p:blipFill>
        <p:spPr>
          <a:xfrm>
            <a:off x="316800" y="1725400"/>
            <a:ext cx="3164933" cy="3164933"/>
          </a:xfrm>
          <a:prstGeom prst="rect">
            <a:avLst/>
          </a:prstGeom>
          <a:noFill/>
          <a:ln>
            <a:noFill/>
          </a:ln>
        </p:spPr>
      </p:pic>
      <p:pic>
        <p:nvPicPr>
          <p:cNvPr id="208" name="Google Shape;208;g33230a0d9d1_0_138"/>
          <p:cNvPicPr preferRelativeResize="0"/>
          <p:nvPr/>
        </p:nvPicPr>
        <p:blipFill>
          <a:blip r:embed="rId5">
            <a:alphaModFix/>
          </a:blip>
          <a:stretch>
            <a:fillRect/>
          </a:stretch>
        </p:blipFill>
        <p:spPr>
          <a:xfrm>
            <a:off x="3481725" y="1677300"/>
            <a:ext cx="2980133" cy="2980133"/>
          </a:xfrm>
          <a:prstGeom prst="rect">
            <a:avLst/>
          </a:prstGeom>
          <a:noFill/>
          <a:ln>
            <a:noFill/>
          </a:ln>
        </p:spPr>
      </p:pic>
      <p:pic>
        <p:nvPicPr>
          <p:cNvPr id="209" name="Google Shape;209;g33230a0d9d1_0_138"/>
          <p:cNvPicPr preferRelativeResize="0"/>
          <p:nvPr/>
        </p:nvPicPr>
        <p:blipFill>
          <a:blip r:embed="rId6">
            <a:alphaModFix/>
          </a:blip>
          <a:stretch>
            <a:fillRect/>
          </a:stretch>
        </p:blipFill>
        <p:spPr>
          <a:xfrm>
            <a:off x="6538050" y="1725400"/>
            <a:ext cx="2607924" cy="26079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DC63F"/>
        </a:solidFill>
      </p:bgPr>
    </p:bg>
    <p:spTree>
      <p:nvGrpSpPr>
        <p:cNvPr id="6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b="0" l="-28029" r="28029" t="0"/>
          <a:stretch/>
        </p:blipFill>
        <p:spPr>
          <a:xfrm>
            <a:off x="225" y="0"/>
            <a:ext cx="9143698" cy="5143500"/>
          </a:xfrm>
          <a:prstGeom prst="rect">
            <a:avLst/>
          </a:prstGeom>
          <a:noFill/>
          <a:ln>
            <a:noFill/>
          </a:ln>
        </p:spPr>
      </p:pic>
      <p:grpSp>
        <p:nvGrpSpPr>
          <p:cNvPr id="63" name="Google Shape;63;p2"/>
          <p:cNvGrpSpPr/>
          <p:nvPr/>
        </p:nvGrpSpPr>
        <p:grpSpPr>
          <a:xfrm>
            <a:off x="394875" y="1013997"/>
            <a:ext cx="3341100" cy="976350"/>
            <a:chOff x="394875" y="1014000"/>
            <a:chExt cx="3341100" cy="976350"/>
          </a:xfrm>
        </p:grpSpPr>
        <p:sp>
          <p:nvSpPr>
            <p:cNvPr id="64" name="Google Shape;64;p2"/>
            <p:cNvSpPr txBox="1"/>
            <p:nvPr/>
          </p:nvSpPr>
          <p:spPr>
            <a:xfrm>
              <a:off x="394875" y="1014000"/>
              <a:ext cx="870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oboto Black"/>
                  <a:ea typeface="Roboto Black"/>
                  <a:cs typeface="Roboto Black"/>
                  <a:sym typeface="Roboto Black"/>
                </a:rPr>
                <a:t>01.</a:t>
              </a:r>
              <a:endParaRPr b="0" i="0" sz="3000" u="none" cap="none" strike="noStrike">
                <a:solidFill>
                  <a:schemeClr val="lt1"/>
                </a:solidFill>
                <a:latin typeface="Roboto Black"/>
                <a:ea typeface="Roboto Black"/>
                <a:cs typeface="Roboto Black"/>
                <a:sym typeface="Roboto Black"/>
              </a:endParaRPr>
            </a:p>
          </p:txBody>
        </p:sp>
        <p:sp>
          <p:nvSpPr>
            <p:cNvPr id="65" name="Google Shape;65;p2"/>
            <p:cNvSpPr txBox="1"/>
            <p:nvPr/>
          </p:nvSpPr>
          <p:spPr>
            <a:xfrm>
              <a:off x="394875" y="1559250"/>
              <a:ext cx="334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lang="en" sz="1600">
                  <a:solidFill>
                    <a:srgbClr val="151B22"/>
                  </a:solidFill>
                  <a:latin typeface="Roboto"/>
                  <a:ea typeface="Roboto"/>
                  <a:cs typeface="Roboto"/>
                  <a:sym typeface="Roboto"/>
                </a:rPr>
                <a:t>Introduction</a:t>
              </a:r>
              <a:endParaRPr b="1" i="0" sz="1600" u="none" cap="none" strike="noStrike">
                <a:solidFill>
                  <a:srgbClr val="151B22"/>
                </a:solidFill>
                <a:latin typeface="Roboto"/>
                <a:ea typeface="Roboto"/>
                <a:cs typeface="Roboto"/>
                <a:sym typeface="Roboto"/>
              </a:endParaRPr>
            </a:p>
          </p:txBody>
        </p:sp>
      </p:grpSp>
      <p:pic>
        <p:nvPicPr>
          <p:cNvPr id="66" name="Google Shape;66;p2"/>
          <p:cNvPicPr preferRelativeResize="0"/>
          <p:nvPr/>
        </p:nvPicPr>
        <p:blipFill rotWithShape="1">
          <a:blip r:embed="rId4">
            <a:alphaModFix/>
          </a:blip>
          <a:srcRect b="0" l="0" r="0" t="0"/>
          <a:stretch/>
        </p:blipFill>
        <p:spPr>
          <a:xfrm>
            <a:off x="114300" y="167250"/>
            <a:ext cx="202499" cy="440248"/>
          </a:xfrm>
          <a:prstGeom prst="rect">
            <a:avLst/>
          </a:prstGeom>
          <a:noFill/>
          <a:ln>
            <a:noFill/>
          </a:ln>
        </p:spPr>
      </p:pic>
      <p:grpSp>
        <p:nvGrpSpPr>
          <p:cNvPr id="67" name="Google Shape;67;p2"/>
          <p:cNvGrpSpPr/>
          <p:nvPr/>
        </p:nvGrpSpPr>
        <p:grpSpPr>
          <a:xfrm>
            <a:off x="394875" y="2150155"/>
            <a:ext cx="3341100" cy="976350"/>
            <a:chOff x="394875" y="1014000"/>
            <a:chExt cx="3341100" cy="976350"/>
          </a:xfrm>
        </p:grpSpPr>
        <p:sp>
          <p:nvSpPr>
            <p:cNvPr id="68" name="Google Shape;68;p2"/>
            <p:cNvSpPr txBox="1"/>
            <p:nvPr/>
          </p:nvSpPr>
          <p:spPr>
            <a:xfrm>
              <a:off x="394875" y="1014000"/>
              <a:ext cx="870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oboto Black"/>
                  <a:ea typeface="Roboto Black"/>
                  <a:cs typeface="Roboto Black"/>
                  <a:sym typeface="Roboto Black"/>
                </a:rPr>
                <a:t>02.</a:t>
              </a:r>
              <a:endParaRPr b="0" i="0" sz="3000" u="none" cap="none" strike="noStrike">
                <a:solidFill>
                  <a:schemeClr val="lt1"/>
                </a:solidFill>
                <a:latin typeface="Roboto Black"/>
                <a:ea typeface="Roboto Black"/>
                <a:cs typeface="Roboto Black"/>
                <a:sym typeface="Roboto Black"/>
              </a:endParaRPr>
            </a:p>
          </p:txBody>
        </p:sp>
        <p:sp>
          <p:nvSpPr>
            <p:cNvPr id="69" name="Google Shape;69;p2"/>
            <p:cNvSpPr txBox="1"/>
            <p:nvPr/>
          </p:nvSpPr>
          <p:spPr>
            <a:xfrm>
              <a:off x="394875" y="1559250"/>
              <a:ext cx="334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151B22"/>
                  </a:solidFill>
                  <a:latin typeface="Roboto"/>
                  <a:ea typeface="Roboto"/>
                  <a:cs typeface="Roboto"/>
                  <a:sym typeface="Roboto"/>
                </a:rPr>
                <a:t>How to create Index</a:t>
              </a:r>
              <a:endParaRPr b="1" i="0" sz="1600" u="none" cap="none" strike="noStrike">
                <a:solidFill>
                  <a:srgbClr val="151B22"/>
                </a:solidFill>
                <a:latin typeface="Roboto"/>
                <a:ea typeface="Roboto"/>
                <a:cs typeface="Roboto"/>
                <a:sym typeface="Roboto"/>
              </a:endParaRPr>
            </a:p>
          </p:txBody>
        </p:sp>
      </p:grpSp>
      <p:grpSp>
        <p:nvGrpSpPr>
          <p:cNvPr id="70" name="Google Shape;70;p2"/>
          <p:cNvGrpSpPr/>
          <p:nvPr/>
        </p:nvGrpSpPr>
        <p:grpSpPr>
          <a:xfrm>
            <a:off x="394875" y="3264118"/>
            <a:ext cx="3341100" cy="1222350"/>
            <a:chOff x="394875" y="1014000"/>
            <a:chExt cx="3341100" cy="1222350"/>
          </a:xfrm>
        </p:grpSpPr>
        <p:sp>
          <p:nvSpPr>
            <p:cNvPr id="71" name="Google Shape;71;p2"/>
            <p:cNvSpPr txBox="1"/>
            <p:nvPr/>
          </p:nvSpPr>
          <p:spPr>
            <a:xfrm>
              <a:off x="394875" y="1014000"/>
              <a:ext cx="870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oboto Black"/>
                  <a:ea typeface="Roboto Black"/>
                  <a:cs typeface="Roboto Black"/>
                  <a:sym typeface="Roboto Black"/>
                </a:rPr>
                <a:t>03.</a:t>
              </a:r>
              <a:endParaRPr b="0" i="0" sz="3000" u="none" cap="none" strike="noStrike">
                <a:solidFill>
                  <a:schemeClr val="lt1"/>
                </a:solidFill>
                <a:latin typeface="Roboto Black"/>
                <a:ea typeface="Roboto Black"/>
                <a:cs typeface="Roboto Black"/>
                <a:sym typeface="Roboto Black"/>
              </a:endParaRPr>
            </a:p>
          </p:txBody>
        </p:sp>
        <p:sp>
          <p:nvSpPr>
            <p:cNvPr id="72" name="Google Shape;72;p2"/>
            <p:cNvSpPr txBox="1"/>
            <p:nvPr/>
          </p:nvSpPr>
          <p:spPr>
            <a:xfrm>
              <a:off x="394875" y="1559250"/>
              <a:ext cx="33411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lang="en" sz="1600">
                  <a:solidFill>
                    <a:srgbClr val="151B22"/>
                  </a:solidFill>
                  <a:latin typeface="Roboto"/>
                  <a:ea typeface="Roboto"/>
                  <a:cs typeface="Roboto"/>
                  <a:sym typeface="Roboto"/>
                </a:rPr>
                <a:t>How to indexing database in right way</a:t>
              </a:r>
              <a:endParaRPr b="1" i="0" sz="1600" u="none" cap="none" strike="noStrike">
                <a:solidFill>
                  <a:srgbClr val="151B22"/>
                </a:solidFill>
                <a:latin typeface="Roboto"/>
                <a:ea typeface="Roboto"/>
                <a:cs typeface="Roboto"/>
                <a:sym typeface="Roboto"/>
              </a:endParaRPr>
            </a:p>
          </p:txBody>
        </p:sp>
      </p:grpSp>
      <p:grpSp>
        <p:nvGrpSpPr>
          <p:cNvPr id="73" name="Google Shape;73;p2"/>
          <p:cNvGrpSpPr/>
          <p:nvPr/>
        </p:nvGrpSpPr>
        <p:grpSpPr>
          <a:xfrm>
            <a:off x="3200025" y="1013997"/>
            <a:ext cx="3341100" cy="976350"/>
            <a:chOff x="394875" y="1014000"/>
            <a:chExt cx="3341100" cy="976350"/>
          </a:xfrm>
        </p:grpSpPr>
        <p:sp>
          <p:nvSpPr>
            <p:cNvPr id="74" name="Google Shape;74;p2"/>
            <p:cNvSpPr txBox="1"/>
            <p:nvPr/>
          </p:nvSpPr>
          <p:spPr>
            <a:xfrm>
              <a:off x="394875" y="1014000"/>
              <a:ext cx="870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oboto Black"/>
                  <a:ea typeface="Roboto Black"/>
                  <a:cs typeface="Roboto Black"/>
                  <a:sym typeface="Roboto Black"/>
                </a:rPr>
                <a:t>04.</a:t>
              </a:r>
              <a:endParaRPr b="0" i="0" sz="3000" u="none" cap="none" strike="noStrike">
                <a:solidFill>
                  <a:schemeClr val="lt1"/>
                </a:solidFill>
                <a:latin typeface="Roboto Black"/>
                <a:ea typeface="Roboto Black"/>
                <a:cs typeface="Roboto Black"/>
                <a:sym typeface="Roboto Black"/>
              </a:endParaRPr>
            </a:p>
          </p:txBody>
        </p:sp>
        <p:sp>
          <p:nvSpPr>
            <p:cNvPr id="75" name="Google Shape;75;p2"/>
            <p:cNvSpPr txBox="1"/>
            <p:nvPr/>
          </p:nvSpPr>
          <p:spPr>
            <a:xfrm>
              <a:off x="394875" y="1559250"/>
              <a:ext cx="334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151B22"/>
                  </a:solidFill>
                  <a:latin typeface="Roboto"/>
                  <a:ea typeface="Roboto"/>
                  <a:cs typeface="Roboto"/>
                  <a:sym typeface="Roboto"/>
                </a:rPr>
                <a:t>Summary &amp; Demo</a:t>
              </a:r>
              <a:endParaRPr b="1" i="0" sz="1600" u="none" cap="none" strike="noStrike">
                <a:solidFill>
                  <a:srgbClr val="151B22"/>
                </a:solidFill>
                <a:latin typeface="Roboto"/>
                <a:ea typeface="Roboto"/>
                <a:cs typeface="Roboto"/>
                <a:sym typeface="Roboto"/>
              </a:endParaRPr>
            </a:p>
          </p:txBody>
        </p:sp>
      </p:grpSp>
      <p:grpSp>
        <p:nvGrpSpPr>
          <p:cNvPr id="76" name="Google Shape;76;p2"/>
          <p:cNvGrpSpPr/>
          <p:nvPr/>
        </p:nvGrpSpPr>
        <p:grpSpPr>
          <a:xfrm>
            <a:off x="3200025" y="2150155"/>
            <a:ext cx="3341100" cy="976350"/>
            <a:chOff x="394875" y="1014000"/>
            <a:chExt cx="3341100" cy="976350"/>
          </a:xfrm>
        </p:grpSpPr>
        <p:sp>
          <p:nvSpPr>
            <p:cNvPr id="77" name="Google Shape;77;p2"/>
            <p:cNvSpPr txBox="1"/>
            <p:nvPr/>
          </p:nvSpPr>
          <p:spPr>
            <a:xfrm>
              <a:off x="394875" y="1014000"/>
              <a:ext cx="870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Roboto Black"/>
                  <a:ea typeface="Roboto Black"/>
                  <a:cs typeface="Roboto Black"/>
                  <a:sym typeface="Roboto Black"/>
                </a:rPr>
                <a:t>05.</a:t>
              </a:r>
              <a:endParaRPr b="0" i="0" sz="3000" u="none" cap="none" strike="noStrike">
                <a:solidFill>
                  <a:schemeClr val="lt1"/>
                </a:solidFill>
                <a:latin typeface="Roboto Black"/>
                <a:ea typeface="Roboto Black"/>
                <a:cs typeface="Roboto Black"/>
                <a:sym typeface="Roboto Black"/>
              </a:endParaRPr>
            </a:p>
          </p:txBody>
        </p:sp>
        <p:sp>
          <p:nvSpPr>
            <p:cNvPr id="78" name="Google Shape;78;p2"/>
            <p:cNvSpPr txBox="1"/>
            <p:nvPr/>
          </p:nvSpPr>
          <p:spPr>
            <a:xfrm>
              <a:off x="394875" y="1559250"/>
              <a:ext cx="334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151B22"/>
                  </a:solidFill>
                  <a:latin typeface="Roboto"/>
                  <a:ea typeface="Roboto"/>
                  <a:cs typeface="Roboto"/>
                  <a:sym typeface="Roboto"/>
                </a:rPr>
                <a:t>Q&amp;A</a:t>
              </a:r>
              <a:endParaRPr b="1" i="0" sz="1600" u="none" cap="none" strike="noStrike">
                <a:solidFill>
                  <a:srgbClr val="151B22"/>
                </a:solidFill>
                <a:latin typeface="Roboto"/>
                <a:ea typeface="Roboto"/>
                <a:cs typeface="Roboto"/>
                <a:sym typeface="Roboto"/>
              </a:endParaRPr>
            </a:p>
          </p:txBody>
        </p:sp>
      </p:grpSp>
      <p:sp>
        <p:nvSpPr>
          <p:cNvPr id="79" name="Google Shape;79;p2"/>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Roboto"/>
                <a:ea typeface="Roboto"/>
                <a:cs typeface="Roboto"/>
                <a:sym typeface="Roboto"/>
              </a:rPr>
              <a:t>TABLE OF CONTENTS</a:t>
            </a:r>
            <a:endParaRPr b="1" i="0" sz="2000" u="none" cap="none" strike="noStrike">
              <a:solidFill>
                <a:srgbClr val="8DC63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g33230a0d9d1_0_147"/>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15" name="Google Shape;215;g33230a0d9d1_0_147"/>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Những clauses nào đc hưởng lợi từ index?</a:t>
            </a:r>
            <a:endParaRPr b="1" i="0" sz="2000" u="none" cap="none" strike="noStrike">
              <a:solidFill>
                <a:srgbClr val="8DC63F"/>
              </a:solidFill>
              <a:latin typeface="Roboto"/>
              <a:ea typeface="Roboto"/>
              <a:cs typeface="Roboto"/>
              <a:sym typeface="Roboto"/>
            </a:endParaRPr>
          </a:p>
        </p:txBody>
      </p:sp>
      <p:sp>
        <p:nvSpPr>
          <p:cNvPr id="216" name="Google Shape;216;g33230a0d9d1_0_147"/>
          <p:cNvSpPr txBox="1"/>
          <p:nvPr/>
        </p:nvSpPr>
        <p:spPr>
          <a:xfrm>
            <a:off x="393000" y="850450"/>
            <a:ext cx="63210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WHERE</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JOIN</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ORDER BY</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GROUP BY</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HAVING</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DISTINCT</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LIMIT</a:t>
            </a:r>
            <a:endParaRPr b="1" sz="1200">
              <a:solidFill>
                <a:srgbClr val="151B2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33230a0d9d1_0_163"/>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22" name="Google Shape;222;g33230a0d9d1_0_163"/>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Nhiều single index hay một composite index?</a:t>
            </a:r>
            <a:endParaRPr b="1" i="0" sz="2000" u="none" cap="none" strike="noStrike">
              <a:solidFill>
                <a:srgbClr val="8DC63F"/>
              </a:solidFill>
              <a:latin typeface="Roboto"/>
              <a:ea typeface="Roboto"/>
              <a:cs typeface="Roboto"/>
              <a:sym typeface="Roboto"/>
            </a:endParaRPr>
          </a:p>
        </p:txBody>
      </p:sp>
      <p:sp>
        <p:nvSpPr>
          <p:cNvPr id="223" name="Google Shape;223;g33230a0d9d1_0_163"/>
          <p:cNvSpPr txBox="1"/>
          <p:nvPr/>
        </p:nvSpPr>
        <p:spPr>
          <a:xfrm>
            <a:off x="393000" y="850450"/>
            <a:ext cx="63210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CREATE INDEX idx_name ON users(first_name);</a:t>
            </a:r>
            <a:endParaRPr b="1" sz="1200">
              <a:solidFill>
                <a:srgbClr val="151B22"/>
              </a:solidFill>
              <a:latin typeface="Roboto"/>
              <a:ea typeface="Roboto"/>
              <a:cs typeface="Roboto"/>
              <a:sym typeface="Roboto"/>
            </a:endParaRPr>
          </a:p>
          <a:p>
            <a:pPr indent="0" lvl="0" marL="0" rtl="0" algn="l">
              <a:spcBef>
                <a:spcPts val="0"/>
              </a:spcBef>
              <a:spcAft>
                <a:spcPts val="0"/>
              </a:spcAft>
              <a:buNone/>
            </a:pPr>
            <a:r>
              <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CREATE INDEX idx_name ON users(last_name);</a:t>
            </a:r>
            <a:endParaRPr b="1" sz="1200">
              <a:solidFill>
                <a:srgbClr val="151B22"/>
              </a:solidFill>
              <a:latin typeface="Roboto"/>
              <a:ea typeface="Roboto"/>
              <a:cs typeface="Roboto"/>
              <a:sym typeface="Roboto"/>
            </a:endParaRPr>
          </a:p>
          <a:p>
            <a:pPr indent="0" lvl="0" marL="0" rtl="0" algn="l">
              <a:spcBef>
                <a:spcPts val="0"/>
              </a:spcBef>
              <a:spcAft>
                <a:spcPts val="0"/>
              </a:spcAft>
              <a:buNone/>
            </a:pPr>
            <a:r>
              <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CREATE INDEX idx_name ON users(first_name, last_name);</a:t>
            </a:r>
            <a:endParaRPr b="1" sz="1200">
              <a:solidFill>
                <a:srgbClr val="151B22"/>
              </a:solidFill>
              <a:latin typeface="Roboto"/>
              <a:ea typeface="Roboto"/>
              <a:cs typeface="Roboto"/>
              <a:sym typeface="Roboto"/>
            </a:endParaRPr>
          </a:p>
          <a:p>
            <a:pPr indent="0" lvl="0" marL="0" rtl="0" algn="l">
              <a:spcBef>
                <a:spcPts val="0"/>
              </a:spcBef>
              <a:spcAft>
                <a:spcPts val="0"/>
              </a:spcAft>
              <a:buNone/>
            </a:pPr>
            <a:r>
              <a:t/>
            </a:r>
            <a:endParaRPr b="1" sz="1200">
              <a:solidFill>
                <a:srgbClr val="151B22"/>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332a570276d_0_17"/>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29" name="Google Shape;229;g332a570276d_0_17"/>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Nhiều single index hay một composite index?</a:t>
            </a:r>
            <a:endParaRPr b="1" i="0" sz="2000" u="none" cap="none" strike="noStrike">
              <a:solidFill>
                <a:srgbClr val="8DC63F"/>
              </a:solidFill>
              <a:latin typeface="Roboto"/>
              <a:ea typeface="Roboto"/>
              <a:cs typeface="Roboto"/>
              <a:sym typeface="Roboto"/>
            </a:endParaRPr>
          </a:p>
        </p:txBody>
      </p:sp>
      <p:sp>
        <p:nvSpPr>
          <p:cNvPr id="230" name="Google Shape;230;g332a570276d_0_17"/>
          <p:cNvSpPr txBox="1"/>
          <p:nvPr/>
        </p:nvSpPr>
        <p:spPr>
          <a:xfrm>
            <a:off x="393000" y="850450"/>
            <a:ext cx="6321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Mỗi table chỉ có thể sử dụng một index cho một câu query</a:t>
            </a:r>
            <a:endParaRPr b="1" sz="1200">
              <a:solidFill>
                <a:srgbClr val="151B22"/>
              </a:solidFill>
              <a:latin typeface="Roboto"/>
              <a:ea typeface="Roboto"/>
              <a:cs typeface="Roboto"/>
              <a:sym typeface="Roboto"/>
            </a:endParaRPr>
          </a:p>
        </p:txBody>
      </p:sp>
      <p:pic>
        <p:nvPicPr>
          <p:cNvPr id="231" name="Google Shape;231;g332a570276d_0_17"/>
          <p:cNvPicPr preferRelativeResize="0"/>
          <p:nvPr/>
        </p:nvPicPr>
        <p:blipFill>
          <a:blip r:embed="rId4">
            <a:alphaModFix/>
          </a:blip>
          <a:stretch>
            <a:fillRect/>
          </a:stretch>
        </p:blipFill>
        <p:spPr>
          <a:xfrm>
            <a:off x="5135425" y="714150"/>
            <a:ext cx="3618951" cy="3618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33230a0d9d1_0_172"/>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37" name="Google Shape;237;g33230a0d9d1_0_172"/>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Thứ tự các column trong index có quan trọng không?</a:t>
            </a:r>
            <a:endParaRPr b="1" i="0" sz="2000" u="none" cap="none" strike="noStrike">
              <a:solidFill>
                <a:srgbClr val="8DC63F"/>
              </a:solidFill>
              <a:latin typeface="Roboto"/>
              <a:ea typeface="Roboto"/>
              <a:cs typeface="Roboto"/>
              <a:sym typeface="Roboto"/>
            </a:endParaRPr>
          </a:p>
        </p:txBody>
      </p:sp>
      <p:pic>
        <p:nvPicPr>
          <p:cNvPr id="238" name="Google Shape;238;g33230a0d9d1_0_172"/>
          <p:cNvPicPr preferRelativeResize="0"/>
          <p:nvPr/>
        </p:nvPicPr>
        <p:blipFill>
          <a:blip r:embed="rId4">
            <a:alphaModFix/>
          </a:blip>
          <a:stretch>
            <a:fillRect/>
          </a:stretch>
        </p:blipFill>
        <p:spPr>
          <a:xfrm>
            <a:off x="393000" y="770025"/>
            <a:ext cx="6307538" cy="4205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g332a570276d_0_30"/>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44" name="Google Shape;244;g332a570276d_0_30"/>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Nhiều single index hay một composite index?</a:t>
            </a:r>
            <a:endParaRPr b="1" i="0" sz="2000" u="none" cap="none" strike="noStrike">
              <a:solidFill>
                <a:srgbClr val="8DC63F"/>
              </a:solidFill>
              <a:latin typeface="Roboto"/>
              <a:ea typeface="Roboto"/>
              <a:cs typeface="Roboto"/>
              <a:sym typeface="Roboto"/>
            </a:endParaRPr>
          </a:p>
        </p:txBody>
      </p:sp>
      <p:sp>
        <p:nvSpPr>
          <p:cNvPr id="245" name="Google Shape;245;g332a570276d_0_30"/>
          <p:cNvSpPr txBox="1"/>
          <p:nvPr/>
        </p:nvSpPr>
        <p:spPr>
          <a:xfrm>
            <a:off x="393000" y="850450"/>
            <a:ext cx="63210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CREATE INDEX idx_name ON users(first_name, last_name);</a:t>
            </a:r>
            <a:endParaRPr b="1" sz="1200">
              <a:solidFill>
                <a:srgbClr val="151B22"/>
              </a:solidFill>
              <a:latin typeface="Roboto"/>
              <a:ea typeface="Roboto"/>
              <a:cs typeface="Roboto"/>
              <a:sym typeface="Roboto"/>
            </a:endParaRPr>
          </a:p>
          <a:p>
            <a:pPr indent="0" lvl="0" marL="0" rtl="0" algn="l">
              <a:spcBef>
                <a:spcPts val="0"/>
              </a:spcBef>
              <a:spcAft>
                <a:spcPts val="0"/>
              </a:spcAft>
              <a:buNone/>
            </a:pPr>
            <a:r>
              <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CREATE INDEX idx_name ON users(last_name, first_name);</a:t>
            </a:r>
            <a:endParaRPr b="1" sz="1200">
              <a:solidFill>
                <a:srgbClr val="151B22"/>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33230a0d9d1_0_181"/>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51" name="Google Shape;251;g33230a0d9d1_0_181"/>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Thứ tự các column trong index có quan trọng không?</a:t>
            </a:r>
            <a:endParaRPr b="1" i="0" sz="2000" u="none" cap="none" strike="noStrike">
              <a:solidFill>
                <a:srgbClr val="8DC63F"/>
              </a:solidFill>
              <a:latin typeface="Roboto"/>
              <a:ea typeface="Roboto"/>
              <a:cs typeface="Roboto"/>
              <a:sym typeface="Roboto"/>
            </a:endParaRPr>
          </a:p>
        </p:txBody>
      </p:sp>
      <p:pic>
        <p:nvPicPr>
          <p:cNvPr id="252" name="Google Shape;252;g33230a0d9d1_0_181"/>
          <p:cNvPicPr preferRelativeResize="0"/>
          <p:nvPr/>
        </p:nvPicPr>
        <p:blipFill>
          <a:blip r:embed="rId4">
            <a:alphaModFix/>
          </a:blip>
          <a:stretch>
            <a:fillRect/>
          </a:stretch>
        </p:blipFill>
        <p:spPr>
          <a:xfrm>
            <a:off x="439525" y="1408425"/>
            <a:ext cx="6334125" cy="3562350"/>
          </a:xfrm>
          <a:prstGeom prst="rect">
            <a:avLst/>
          </a:prstGeom>
          <a:noFill/>
          <a:ln>
            <a:noFill/>
          </a:ln>
        </p:spPr>
      </p:pic>
      <p:sp>
        <p:nvSpPr>
          <p:cNvPr id="253" name="Google Shape;253;g33230a0d9d1_0_181"/>
          <p:cNvSpPr txBox="1"/>
          <p:nvPr/>
        </p:nvSpPr>
        <p:spPr>
          <a:xfrm>
            <a:off x="393000" y="850450"/>
            <a:ext cx="63210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CREATE INDEX idx_INDEX ON table(column_A, column_B, column_C);</a:t>
            </a:r>
            <a:endParaRPr b="1" sz="1200">
              <a:solidFill>
                <a:srgbClr val="151B22"/>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g33230a0d9d1_0_188"/>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59" name="Google Shape;259;g33230a0d9d1_0_188"/>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Kiểm tra và phân tích câu query</a:t>
            </a:r>
            <a:endParaRPr b="1" i="0" sz="2000" u="none" cap="none" strike="noStrike">
              <a:solidFill>
                <a:srgbClr val="8DC63F"/>
              </a:solidFill>
              <a:latin typeface="Roboto"/>
              <a:ea typeface="Roboto"/>
              <a:cs typeface="Roboto"/>
              <a:sym typeface="Roboto"/>
            </a:endParaRPr>
          </a:p>
        </p:txBody>
      </p:sp>
      <p:pic>
        <p:nvPicPr>
          <p:cNvPr id="260" name="Google Shape;260;g33230a0d9d1_0_188"/>
          <p:cNvPicPr preferRelativeResize="0"/>
          <p:nvPr/>
        </p:nvPicPr>
        <p:blipFill>
          <a:blip r:embed="rId4">
            <a:alphaModFix/>
          </a:blip>
          <a:stretch>
            <a:fillRect/>
          </a:stretch>
        </p:blipFill>
        <p:spPr>
          <a:xfrm>
            <a:off x="505450" y="705875"/>
            <a:ext cx="3178999" cy="4205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g332a570276d_0_0"/>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66" name="Google Shape;266;g332a570276d_0_0"/>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Query Plans</a:t>
            </a:r>
            <a:endParaRPr b="1" i="0" sz="2000" u="none" cap="none" strike="noStrike">
              <a:solidFill>
                <a:srgbClr val="8DC63F"/>
              </a:solidFill>
              <a:latin typeface="Roboto"/>
              <a:ea typeface="Roboto"/>
              <a:cs typeface="Roboto"/>
              <a:sym typeface="Roboto"/>
            </a:endParaRPr>
          </a:p>
        </p:txBody>
      </p:sp>
      <p:pic>
        <p:nvPicPr>
          <p:cNvPr id="267" name="Google Shape;267;g332a570276d_0_0"/>
          <p:cNvPicPr preferRelativeResize="0"/>
          <p:nvPr/>
        </p:nvPicPr>
        <p:blipFill>
          <a:blip r:embed="rId4">
            <a:alphaModFix/>
          </a:blip>
          <a:stretch>
            <a:fillRect/>
          </a:stretch>
        </p:blipFill>
        <p:spPr>
          <a:xfrm>
            <a:off x="2784564" y="697800"/>
            <a:ext cx="6174934" cy="2821921"/>
          </a:xfrm>
          <a:prstGeom prst="rect">
            <a:avLst/>
          </a:prstGeom>
          <a:noFill/>
          <a:ln>
            <a:noFill/>
          </a:ln>
        </p:spPr>
      </p:pic>
      <p:pic>
        <p:nvPicPr>
          <p:cNvPr id="268" name="Google Shape;268;g332a570276d_0_0"/>
          <p:cNvPicPr preferRelativeResize="0"/>
          <p:nvPr/>
        </p:nvPicPr>
        <p:blipFill>
          <a:blip r:embed="rId5">
            <a:alphaModFix/>
          </a:blip>
          <a:stretch>
            <a:fillRect/>
          </a:stretch>
        </p:blipFill>
        <p:spPr>
          <a:xfrm>
            <a:off x="200550" y="745950"/>
            <a:ext cx="2479764" cy="374940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g332a570276d_0_8"/>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274" name="Google Shape;274;g332a570276d_0_8"/>
          <p:cNvSpPr txBox="1"/>
          <p:nvPr/>
        </p:nvSpPr>
        <p:spPr>
          <a:xfrm>
            <a:off x="393000" y="141075"/>
            <a:ext cx="64272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Cách kiểm tra và phân tích câu query</a:t>
            </a:r>
            <a:endParaRPr b="1" i="0" sz="2000" u="none" cap="none" strike="noStrike">
              <a:solidFill>
                <a:srgbClr val="8DC63F"/>
              </a:solidFill>
              <a:latin typeface="Roboto"/>
              <a:ea typeface="Roboto"/>
              <a:cs typeface="Roboto"/>
              <a:sym typeface="Roboto"/>
            </a:endParaRPr>
          </a:p>
        </p:txBody>
      </p:sp>
      <p:sp>
        <p:nvSpPr>
          <p:cNvPr id="275" name="Google Shape;275;g332a570276d_0_8"/>
          <p:cNvSpPr txBox="1"/>
          <p:nvPr/>
        </p:nvSpPr>
        <p:spPr>
          <a:xfrm>
            <a:off x="393000" y="850450"/>
            <a:ext cx="6321000" cy="554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Explain</a:t>
            </a:r>
            <a:endParaRPr b="1" sz="1200">
              <a:solidFill>
                <a:srgbClr val="151B22"/>
              </a:solidFill>
              <a:latin typeface="Roboto"/>
              <a:ea typeface="Roboto"/>
              <a:cs typeface="Roboto"/>
              <a:sym typeface="Roboto"/>
            </a:endParaRPr>
          </a:p>
          <a:p>
            <a:pPr indent="-304800" lvl="0" marL="457200" rtl="0" algn="l">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Explain Analyze</a:t>
            </a:r>
            <a:endParaRPr b="1" sz="1200">
              <a:solidFill>
                <a:srgbClr val="151B22"/>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6"/>
          <p:cNvPicPr preferRelativeResize="0"/>
          <p:nvPr/>
        </p:nvPicPr>
        <p:blipFill rotWithShape="1">
          <a:blip r:embed="rId3">
            <a:alphaModFix/>
          </a:blip>
          <a:srcRect b="0" l="0" r="0" t="0"/>
          <a:stretch/>
        </p:blipFill>
        <p:spPr>
          <a:xfrm>
            <a:off x="225" y="0"/>
            <a:ext cx="9143700" cy="5143500"/>
          </a:xfrm>
          <a:prstGeom prst="rect">
            <a:avLst/>
          </a:prstGeom>
          <a:noFill/>
          <a:ln>
            <a:noFill/>
          </a:ln>
        </p:spPr>
      </p:pic>
      <p:sp>
        <p:nvSpPr>
          <p:cNvPr id="281" name="Google Shape;281;p26"/>
          <p:cNvSpPr txBox="1"/>
          <p:nvPr/>
        </p:nvSpPr>
        <p:spPr>
          <a:xfrm>
            <a:off x="357300" y="2202312"/>
            <a:ext cx="5353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151B22"/>
                </a:solidFill>
                <a:latin typeface="Roboto"/>
                <a:ea typeface="Roboto"/>
                <a:cs typeface="Roboto"/>
                <a:sym typeface="Roboto"/>
              </a:rPr>
              <a:t>Demo</a:t>
            </a:r>
            <a:endParaRPr b="1" i="0" sz="3600" u="none" cap="none" strike="noStrike">
              <a:solidFill>
                <a:srgbClr val="151B22"/>
              </a:solidFill>
              <a:latin typeface="Roboto"/>
              <a:ea typeface="Roboto"/>
              <a:cs typeface="Roboto"/>
              <a:sym typeface="Roboto"/>
            </a:endParaRPr>
          </a:p>
        </p:txBody>
      </p:sp>
      <p:pic>
        <p:nvPicPr>
          <p:cNvPr id="282" name="Google Shape;282;p26"/>
          <p:cNvPicPr preferRelativeResize="0"/>
          <p:nvPr/>
        </p:nvPicPr>
        <p:blipFill>
          <a:blip r:embed="rId4">
            <a:alphaModFix/>
          </a:blip>
          <a:stretch>
            <a:fillRect/>
          </a:stretch>
        </p:blipFill>
        <p:spPr>
          <a:xfrm>
            <a:off x="2190750" y="1495425"/>
            <a:ext cx="4762500" cy="2152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3"/>
          <p:cNvPicPr preferRelativeResize="0"/>
          <p:nvPr/>
        </p:nvPicPr>
        <p:blipFill rotWithShape="1">
          <a:blip r:embed="rId3">
            <a:alphaModFix/>
          </a:blip>
          <a:srcRect b="0" l="0" r="0" t="0"/>
          <a:stretch/>
        </p:blipFill>
        <p:spPr>
          <a:xfrm>
            <a:off x="225" y="0"/>
            <a:ext cx="9143700" cy="5143500"/>
          </a:xfrm>
          <a:prstGeom prst="rect">
            <a:avLst/>
          </a:prstGeom>
          <a:noFill/>
          <a:ln>
            <a:noFill/>
          </a:ln>
        </p:spPr>
      </p:pic>
      <p:sp>
        <p:nvSpPr>
          <p:cNvPr id="85" name="Google Shape;85;p3"/>
          <p:cNvSpPr txBox="1"/>
          <p:nvPr/>
        </p:nvSpPr>
        <p:spPr>
          <a:xfrm>
            <a:off x="357300" y="2202312"/>
            <a:ext cx="5353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lang="en" sz="3600">
                <a:solidFill>
                  <a:srgbClr val="151B22"/>
                </a:solidFill>
                <a:latin typeface="Roboto"/>
                <a:ea typeface="Roboto"/>
                <a:cs typeface="Roboto"/>
                <a:sym typeface="Roboto"/>
              </a:rPr>
              <a:t>Introduction</a:t>
            </a:r>
            <a:endParaRPr b="1" i="0" sz="3600" u="none" cap="none" strike="noStrike">
              <a:solidFill>
                <a:srgbClr val="151B2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7"/>
          <p:cNvPicPr preferRelativeResize="0"/>
          <p:nvPr/>
        </p:nvPicPr>
        <p:blipFill rotWithShape="1">
          <a:blip r:embed="rId3">
            <a:alphaModFix/>
          </a:blip>
          <a:srcRect b="0" l="0" r="0" t="0"/>
          <a:stretch/>
        </p:blipFill>
        <p:spPr>
          <a:xfrm>
            <a:off x="225" y="0"/>
            <a:ext cx="9143700" cy="5143500"/>
          </a:xfrm>
          <a:prstGeom prst="rect">
            <a:avLst/>
          </a:prstGeom>
          <a:noFill/>
          <a:ln>
            <a:noFill/>
          </a:ln>
        </p:spPr>
      </p:pic>
      <p:sp>
        <p:nvSpPr>
          <p:cNvPr id="288" name="Google Shape;288;p27"/>
          <p:cNvSpPr txBox="1"/>
          <p:nvPr/>
        </p:nvSpPr>
        <p:spPr>
          <a:xfrm>
            <a:off x="357300" y="2202300"/>
            <a:ext cx="6651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8DC63F"/>
                </a:solidFill>
                <a:latin typeface="Roboto"/>
                <a:ea typeface="Roboto"/>
                <a:cs typeface="Roboto"/>
                <a:sym typeface="Roboto"/>
              </a:rPr>
              <a:t>Q &amp; A</a:t>
            </a:r>
            <a:endParaRPr b="1" i="0" sz="3600" u="none" cap="none" strike="noStrike">
              <a:solidFill>
                <a:srgbClr val="8DC63F"/>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51B22"/>
        </a:solidFill>
      </p:bgPr>
    </p:bg>
    <p:spTree>
      <p:nvGrpSpPr>
        <p:cNvPr id="292" name="Shape 292"/>
        <p:cNvGrpSpPr/>
        <p:nvPr/>
      </p:nvGrpSpPr>
      <p:grpSpPr>
        <a:xfrm>
          <a:off x="0" y="0"/>
          <a:ext cx="0" cy="0"/>
          <a:chOff x="0" y="0"/>
          <a:chExt cx="0" cy="0"/>
        </a:xfrm>
      </p:grpSpPr>
      <p:pic>
        <p:nvPicPr>
          <p:cNvPr id="293" name="Google Shape;293;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94" name="Google Shape;294;p28"/>
          <p:cNvSpPr txBox="1"/>
          <p:nvPr/>
        </p:nvSpPr>
        <p:spPr>
          <a:xfrm>
            <a:off x="1895400" y="2202308"/>
            <a:ext cx="5353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lt1"/>
                </a:solidFill>
                <a:latin typeface="Roboto"/>
                <a:ea typeface="Roboto"/>
                <a:cs typeface="Roboto"/>
                <a:sym typeface="Roboto"/>
              </a:rPr>
              <a:t>THANK YOU!</a:t>
            </a:r>
            <a:endParaRPr b="1" i="0" sz="3600" u="none" cap="none" strike="noStrike">
              <a:solidFill>
                <a:schemeClr val="lt1"/>
              </a:solidFill>
              <a:latin typeface="Roboto"/>
              <a:ea typeface="Roboto"/>
              <a:cs typeface="Roboto"/>
              <a:sym typeface="Roboto"/>
            </a:endParaRPr>
          </a:p>
        </p:txBody>
      </p:sp>
      <p:sp>
        <p:nvSpPr>
          <p:cNvPr id="295" name="Google Shape;295;p28"/>
          <p:cNvSpPr/>
          <p:nvPr/>
        </p:nvSpPr>
        <p:spPr>
          <a:xfrm>
            <a:off x="0" y="4557200"/>
            <a:ext cx="9153000" cy="586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nvSpPr>
        <p:spPr>
          <a:xfrm>
            <a:off x="393000" y="850450"/>
            <a:ext cx="6321000" cy="67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151B22"/>
              </a:buClr>
              <a:buSzPts val="1600"/>
              <a:buFont typeface="Roboto"/>
              <a:buChar char="-"/>
            </a:pPr>
            <a:r>
              <a:rPr b="1" lang="en" sz="1600">
                <a:solidFill>
                  <a:srgbClr val="151B22"/>
                </a:solidFill>
                <a:latin typeface="Roboto"/>
                <a:ea typeface="Roboto"/>
                <a:cs typeface="Roboto"/>
                <a:sym typeface="Roboto"/>
              </a:rPr>
              <a:t>Data structure</a:t>
            </a:r>
            <a:endParaRPr b="1" i="0" sz="1600" u="none" cap="none" strike="noStrike">
              <a:solidFill>
                <a:srgbClr val="151B22"/>
              </a:solidFill>
              <a:latin typeface="Roboto"/>
              <a:ea typeface="Roboto"/>
              <a:cs typeface="Roboto"/>
              <a:sym typeface="Roboto"/>
            </a:endParaRPr>
          </a:p>
          <a:p>
            <a:pPr indent="-330200" lvl="0" marL="457200" marR="0" rtl="0" algn="l">
              <a:lnSpc>
                <a:spcPct val="100000"/>
              </a:lnSpc>
              <a:spcBef>
                <a:spcPts val="0"/>
              </a:spcBef>
              <a:spcAft>
                <a:spcPts val="0"/>
              </a:spcAft>
              <a:buClr>
                <a:srgbClr val="151B22"/>
              </a:buClr>
              <a:buSzPts val="1600"/>
              <a:buFont typeface="Roboto"/>
              <a:buChar char="-"/>
            </a:pPr>
            <a:r>
              <a:rPr b="1" lang="en" sz="1600">
                <a:solidFill>
                  <a:srgbClr val="151B22"/>
                </a:solidFill>
                <a:latin typeface="Roboto"/>
                <a:ea typeface="Roboto"/>
                <a:cs typeface="Roboto"/>
                <a:sym typeface="Roboto"/>
              </a:rPr>
              <a:t>Tăng tốc độ truy xuất dữ liệu</a:t>
            </a:r>
            <a:endParaRPr b="0" i="0" sz="1600" u="none" cap="none" strike="noStrike">
              <a:solidFill>
                <a:srgbClr val="151B22"/>
              </a:solidFill>
              <a:latin typeface="Roboto Light"/>
              <a:ea typeface="Roboto Light"/>
              <a:cs typeface="Roboto Light"/>
              <a:sym typeface="Roboto Light"/>
            </a:endParaRPr>
          </a:p>
        </p:txBody>
      </p:sp>
      <p:pic>
        <p:nvPicPr>
          <p:cNvPr id="91" name="Google Shape;91;p4"/>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92" name="Google Shape;92;p4"/>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What is index in database</a:t>
            </a:r>
            <a:endParaRPr b="1" i="0" sz="2000" u="none" cap="none" strike="noStrike">
              <a:solidFill>
                <a:srgbClr val="8DC63F"/>
              </a:solidFill>
              <a:latin typeface="Roboto"/>
              <a:ea typeface="Roboto"/>
              <a:cs typeface="Roboto"/>
              <a:sym typeface="Roboto"/>
            </a:endParaRPr>
          </a:p>
        </p:txBody>
      </p:sp>
      <p:pic>
        <p:nvPicPr>
          <p:cNvPr id="93" name="Google Shape;93;p4"/>
          <p:cNvPicPr preferRelativeResize="0"/>
          <p:nvPr/>
        </p:nvPicPr>
        <p:blipFill>
          <a:blip r:embed="rId4">
            <a:alphaModFix/>
          </a:blip>
          <a:stretch>
            <a:fillRect/>
          </a:stretch>
        </p:blipFill>
        <p:spPr>
          <a:xfrm>
            <a:off x="6614475" y="607500"/>
            <a:ext cx="2415230" cy="28571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5"/>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99" name="Google Shape;99;p5"/>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Why index </a:t>
            </a:r>
            <a:r>
              <a:rPr b="1" lang="en" sz="2000">
                <a:solidFill>
                  <a:srgbClr val="8DC63F"/>
                </a:solidFill>
                <a:latin typeface="Roboto"/>
                <a:ea typeface="Roboto"/>
                <a:cs typeface="Roboto"/>
                <a:sym typeface="Roboto"/>
              </a:rPr>
              <a:t>importance</a:t>
            </a:r>
            <a:endParaRPr b="1" i="0" sz="2000" u="none" cap="none" strike="noStrike">
              <a:solidFill>
                <a:srgbClr val="8DC63F"/>
              </a:solidFill>
              <a:latin typeface="Roboto"/>
              <a:ea typeface="Roboto"/>
              <a:cs typeface="Roboto"/>
              <a:sym typeface="Roboto"/>
            </a:endParaRPr>
          </a:p>
        </p:txBody>
      </p:sp>
      <p:sp>
        <p:nvSpPr>
          <p:cNvPr id="100" name="Google Shape;100;p5"/>
          <p:cNvSpPr txBox="1"/>
          <p:nvPr/>
        </p:nvSpPr>
        <p:spPr>
          <a:xfrm>
            <a:off x="393000" y="850450"/>
            <a:ext cx="4606200" cy="67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151B22"/>
              </a:buClr>
              <a:buSzPts val="1600"/>
              <a:buFont typeface="Roboto"/>
              <a:buChar char="-"/>
            </a:pPr>
            <a:r>
              <a:rPr b="1" lang="en" sz="1600">
                <a:solidFill>
                  <a:srgbClr val="151B22"/>
                </a:solidFill>
                <a:latin typeface="Roboto"/>
                <a:ea typeface="Roboto"/>
                <a:cs typeface="Roboto"/>
                <a:sym typeface="Roboto"/>
              </a:rPr>
              <a:t>Index rất quan trọng trong việc cải thiện hiệu suất truy vấn dữ liệu</a:t>
            </a:r>
            <a:endParaRPr b="1" sz="1600">
              <a:solidFill>
                <a:srgbClr val="151B22"/>
              </a:solidFill>
              <a:latin typeface="Roboto"/>
              <a:ea typeface="Roboto"/>
              <a:cs typeface="Roboto"/>
              <a:sym typeface="Roboto"/>
            </a:endParaRPr>
          </a:p>
        </p:txBody>
      </p:sp>
      <p:pic>
        <p:nvPicPr>
          <p:cNvPr id="101" name="Google Shape;101;p5"/>
          <p:cNvPicPr preferRelativeResize="0"/>
          <p:nvPr/>
        </p:nvPicPr>
        <p:blipFill>
          <a:blip r:embed="rId4">
            <a:alphaModFix/>
          </a:blip>
          <a:stretch>
            <a:fillRect/>
          </a:stretch>
        </p:blipFill>
        <p:spPr>
          <a:xfrm>
            <a:off x="5287850" y="607500"/>
            <a:ext cx="3429000" cy="3429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6"/>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07" name="Google Shape;107;p6"/>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How database index works</a:t>
            </a:r>
            <a:endParaRPr b="1" i="0" sz="2000" u="none" cap="none" strike="noStrike">
              <a:solidFill>
                <a:srgbClr val="8DC63F"/>
              </a:solidFill>
              <a:latin typeface="Roboto"/>
              <a:ea typeface="Roboto"/>
              <a:cs typeface="Roboto"/>
              <a:sym typeface="Roboto"/>
            </a:endParaRPr>
          </a:p>
        </p:txBody>
      </p:sp>
      <p:sp>
        <p:nvSpPr>
          <p:cNvPr id="108" name="Google Shape;108;p6"/>
          <p:cNvSpPr txBox="1"/>
          <p:nvPr/>
        </p:nvSpPr>
        <p:spPr>
          <a:xfrm>
            <a:off x="393000" y="850450"/>
            <a:ext cx="4614000" cy="7389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Tưởng tượng index giống như mục lục của cuốn sách.</a:t>
            </a:r>
            <a:endParaRPr b="1" sz="1200">
              <a:solidFill>
                <a:srgbClr val="151B22"/>
              </a:solidFill>
              <a:latin typeface="Roboto"/>
              <a:ea typeface="Roboto"/>
              <a:cs typeface="Roboto"/>
              <a:sym typeface="Roboto"/>
            </a:endParaRPr>
          </a:p>
          <a:p>
            <a:pPr indent="-304800" lvl="0" marL="457200" marR="0" rtl="0" algn="l">
              <a:lnSpc>
                <a:spcPct val="100000"/>
              </a:lnSpc>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Tăng tốc độ truy vấn nhưng bù lại tốn bộ nhớ hơn.</a:t>
            </a:r>
            <a:endParaRPr b="1" sz="1200">
              <a:solidFill>
                <a:srgbClr val="151B22"/>
              </a:solidFill>
              <a:latin typeface="Roboto"/>
              <a:ea typeface="Roboto"/>
              <a:cs typeface="Roboto"/>
              <a:sym typeface="Roboto"/>
            </a:endParaRPr>
          </a:p>
          <a:p>
            <a:pPr indent="-304800" lvl="0" marL="457200" marR="0" rtl="0" algn="l">
              <a:lnSpc>
                <a:spcPct val="100000"/>
              </a:lnSpc>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Để đảm bảo index cần chi phí duy trì.</a:t>
            </a:r>
            <a:endParaRPr b="1" sz="1200">
              <a:solidFill>
                <a:srgbClr val="151B22"/>
              </a:solidFill>
              <a:latin typeface="Roboto"/>
              <a:ea typeface="Roboto"/>
              <a:cs typeface="Roboto"/>
              <a:sym typeface="Roboto"/>
            </a:endParaRPr>
          </a:p>
        </p:txBody>
      </p:sp>
      <p:pic>
        <p:nvPicPr>
          <p:cNvPr id="109" name="Google Shape;109;p6"/>
          <p:cNvPicPr preferRelativeResize="0"/>
          <p:nvPr/>
        </p:nvPicPr>
        <p:blipFill>
          <a:blip r:embed="rId4">
            <a:alphaModFix/>
          </a:blip>
          <a:stretch>
            <a:fillRect/>
          </a:stretch>
        </p:blipFill>
        <p:spPr>
          <a:xfrm>
            <a:off x="4886750" y="297150"/>
            <a:ext cx="4549200" cy="454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g33230a0d9d1_0_21"/>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15" name="Google Shape;115;g33230a0d9d1_0_21"/>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When we create index</a:t>
            </a:r>
            <a:endParaRPr b="1" i="0" sz="2000" u="none" cap="none" strike="noStrike">
              <a:solidFill>
                <a:srgbClr val="8DC63F"/>
              </a:solidFill>
              <a:latin typeface="Roboto"/>
              <a:ea typeface="Roboto"/>
              <a:cs typeface="Roboto"/>
              <a:sym typeface="Roboto"/>
            </a:endParaRPr>
          </a:p>
        </p:txBody>
      </p:sp>
      <p:sp>
        <p:nvSpPr>
          <p:cNvPr id="116" name="Google Shape;116;g33230a0d9d1_0_21"/>
          <p:cNvSpPr txBox="1"/>
          <p:nvPr/>
        </p:nvSpPr>
        <p:spPr>
          <a:xfrm>
            <a:off x="393000" y="850450"/>
            <a:ext cx="4614000" cy="1108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Khi chúng ta cần tăng tốc độ truy xuất dữ liệu</a:t>
            </a:r>
            <a:endParaRPr b="1" sz="1200">
              <a:solidFill>
                <a:srgbClr val="151B22"/>
              </a:solidFill>
              <a:latin typeface="Roboto"/>
              <a:ea typeface="Roboto"/>
              <a:cs typeface="Roboto"/>
              <a:sym typeface="Roboto"/>
            </a:endParaRPr>
          </a:p>
          <a:p>
            <a:pPr indent="-304800" lvl="1" marL="914400" marR="0" rtl="0" algn="l">
              <a:lnSpc>
                <a:spcPct val="100000"/>
              </a:lnSpc>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Khi data đủ lớn</a:t>
            </a:r>
            <a:endParaRPr b="1" sz="1200">
              <a:solidFill>
                <a:srgbClr val="151B22"/>
              </a:solidFill>
              <a:latin typeface="Roboto"/>
              <a:ea typeface="Roboto"/>
              <a:cs typeface="Roboto"/>
              <a:sym typeface="Roboto"/>
            </a:endParaRPr>
          </a:p>
          <a:p>
            <a:pPr indent="-304800" lvl="1" marL="914400" marR="0" rtl="0" algn="l">
              <a:lnSpc>
                <a:spcPct val="100000"/>
              </a:lnSpc>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Khi truy xuất dữ liệu thường xuyên</a:t>
            </a:r>
            <a:endParaRPr b="1" sz="1200">
              <a:solidFill>
                <a:srgbClr val="151B22"/>
              </a:solidFill>
              <a:latin typeface="Roboto"/>
              <a:ea typeface="Roboto"/>
              <a:cs typeface="Roboto"/>
              <a:sym typeface="Roboto"/>
            </a:endParaRPr>
          </a:p>
          <a:p>
            <a:pPr indent="-304800" lvl="1" marL="914400" marR="0" rtl="0" algn="l">
              <a:lnSpc>
                <a:spcPct val="100000"/>
              </a:lnSpc>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Khi tạo primary key</a:t>
            </a:r>
            <a:endParaRPr b="1" sz="1200">
              <a:solidFill>
                <a:srgbClr val="151B22"/>
              </a:solidFill>
              <a:latin typeface="Roboto"/>
              <a:ea typeface="Roboto"/>
              <a:cs typeface="Roboto"/>
              <a:sym typeface="Roboto"/>
            </a:endParaRPr>
          </a:p>
          <a:p>
            <a:pPr indent="-304800" lvl="1" marL="914400" marR="0" rtl="0" algn="l">
              <a:lnSpc>
                <a:spcPct val="100000"/>
              </a:lnSpc>
              <a:spcBef>
                <a:spcPts val="0"/>
              </a:spcBef>
              <a:spcAft>
                <a:spcPts val="0"/>
              </a:spcAft>
              <a:buClr>
                <a:srgbClr val="151B22"/>
              </a:buClr>
              <a:buSzPts val="1200"/>
              <a:buFont typeface="Roboto"/>
              <a:buChar char="○"/>
            </a:pPr>
            <a:r>
              <a:rPr b="1" lang="en" sz="1200">
                <a:solidFill>
                  <a:srgbClr val="151B22"/>
                </a:solidFill>
                <a:latin typeface="Roboto"/>
                <a:ea typeface="Roboto"/>
                <a:cs typeface="Roboto"/>
                <a:sym typeface="Roboto"/>
              </a:rPr>
              <a:t>Khi tạo unique constraints</a:t>
            </a:r>
            <a:endParaRPr b="1" sz="1200">
              <a:solidFill>
                <a:srgbClr val="151B22"/>
              </a:solidFill>
              <a:latin typeface="Roboto"/>
              <a:ea typeface="Roboto"/>
              <a:cs typeface="Roboto"/>
              <a:sym typeface="Roboto"/>
            </a:endParaRPr>
          </a:p>
        </p:txBody>
      </p:sp>
      <p:pic>
        <p:nvPicPr>
          <p:cNvPr id="117" name="Google Shape;117;g33230a0d9d1_0_21"/>
          <p:cNvPicPr preferRelativeResize="0"/>
          <p:nvPr/>
        </p:nvPicPr>
        <p:blipFill>
          <a:blip r:embed="rId4">
            <a:alphaModFix/>
          </a:blip>
          <a:stretch>
            <a:fillRect/>
          </a:stretch>
        </p:blipFill>
        <p:spPr>
          <a:xfrm>
            <a:off x="5159400" y="786075"/>
            <a:ext cx="3832200" cy="383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g33230a0d9d1_0_31"/>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23" name="Google Shape;123;g33230a0d9d1_0_31"/>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Who should create index</a:t>
            </a:r>
            <a:endParaRPr b="1" i="0" sz="2000" u="none" cap="none" strike="noStrike">
              <a:solidFill>
                <a:srgbClr val="8DC63F"/>
              </a:solidFill>
              <a:latin typeface="Roboto"/>
              <a:ea typeface="Roboto"/>
              <a:cs typeface="Roboto"/>
              <a:sym typeface="Roboto"/>
            </a:endParaRPr>
          </a:p>
        </p:txBody>
      </p:sp>
      <p:pic>
        <p:nvPicPr>
          <p:cNvPr id="124" name="Google Shape;124;g33230a0d9d1_0_31"/>
          <p:cNvPicPr preferRelativeResize="0"/>
          <p:nvPr/>
        </p:nvPicPr>
        <p:blipFill>
          <a:blip r:embed="rId4">
            <a:alphaModFix/>
          </a:blip>
          <a:stretch>
            <a:fillRect/>
          </a:stretch>
        </p:blipFill>
        <p:spPr>
          <a:xfrm>
            <a:off x="2591750" y="607500"/>
            <a:ext cx="4205024" cy="4205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g33230a0d9d1_0_42"/>
          <p:cNvPicPr preferRelativeResize="0"/>
          <p:nvPr/>
        </p:nvPicPr>
        <p:blipFill rotWithShape="1">
          <a:blip r:embed="rId3">
            <a:alphaModFix/>
          </a:blip>
          <a:srcRect b="0" l="0" r="0" t="0"/>
          <a:stretch/>
        </p:blipFill>
        <p:spPr>
          <a:xfrm>
            <a:off x="114300" y="167250"/>
            <a:ext cx="202499" cy="440248"/>
          </a:xfrm>
          <a:prstGeom prst="rect">
            <a:avLst/>
          </a:prstGeom>
          <a:noFill/>
          <a:ln>
            <a:noFill/>
          </a:ln>
        </p:spPr>
      </p:pic>
      <p:sp>
        <p:nvSpPr>
          <p:cNvPr id="130" name="Google Shape;130;g33230a0d9d1_0_42"/>
          <p:cNvSpPr txBox="1"/>
          <p:nvPr/>
        </p:nvSpPr>
        <p:spPr>
          <a:xfrm>
            <a:off x="393000" y="141075"/>
            <a:ext cx="5636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solidFill>
                  <a:srgbClr val="8DC63F"/>
                </a:solidFill>
                <a:latin typeface="Roboto"/>
                <a:ea typeface="Roboto"/>
                <a:cs typeface="Roboto"/>
                <a:sym typeface="Roboto"/>
              </a:rPr>
              <a:t>Who should create index</a:t>
            </a:r>
            <a:endParaRPr b="1" i="0" sz="2000" u="none" cap="none" strike="noStrike">
              <a:solidFill>
                <a:srgbClr val="8DC63F"/>
              </a:solidFill>
              <a:latin typeface="Roboto"/>
              <a:ea typeface="Roboto"/>
              <a:cs typeface="Roboto"/>
              <a:sym typeface="Roboto"/>
            </a:endParaRPr>
          </a:p>
        </p:txBody>
      </p:sp>
      <p:pic>
        <p:nvPicPr>
          <p:cNvPr id="131" name="Google Shape;131;g33230a0d9d1_0_42"/>
          <p:cNvPicPr preferRelativeResize="0"/>
          <p:nvPr/>
        </p:nvPicPr>
        <p:blipFill>
          <a:blip r:embed="rId4">
            <a:alphaModFix/>
          </a:blip>
          <a:stretch>
            <a:fillRect/>
          </a:stretch>
        </p:blipFill>
        <p:spPr>
          <a:xfrm>
            <a:off x="393000" y="745950"/>
            <a:ext cx="2576076" cy="2576076"/>
          </a:xfrm>
          <a:prstGeom prst="rect">
            <a:avLst/>
          </a:prstGeom>
          <a:noFill/>
          <a:ln>
            <a:noFill/>
          </a:ln>
        </p:spPr>
      </p:pic>
      <p:pic>
        <p:nvPicPr>
          <p:cNvPr id="132" name="Google Shape;132;g33230a0d9d1_0_42"/>
          <p:cNvPicPr preferRelativeResize="0"/>
          <p:nvPr/>
        </p:nvPicPr>
        <p:blipFill>
          <a:blip r:embed="rId5">
            <a:alphaModFix/>
          </a:blip>
          <a:stretch>
            <a:fillRect/>
          </a:stretch>
        </p:blipFill>
        <p:spPr>
          <a:xfrm>
            <a:off x="3121475" y="786075"/>
            <a:ext cx="2535950" cy="2535950"/>
          </a:xfrm>
          <a:prstGeom prst="rect">
            <a:avLst/>
          </a:prstGeom>
          <a:noFill/>
          <a:ln>
            <a:noFill/>
          </a:ln>
        </p:spPr>
      </p:pic>
      <p:pic>
        <p:nvPicPr>
          <p:cNvPr id="133" name="Google Shape;133;g33230a0d9d1_0_42"/>
          <p:cNvPicPr preferRelativeResize="0"/>
          <p:nvPr/>
        </p:nvPicPr>
        <p:blipFill>
          <a:blip r:embed="rId6">
            <a:alphaModFix/>
          </a:blip>
          <a:stretch>
            <a:fillRect/>
          </a:stretch>
        </p:blipFill>
        <p:spPr>
          <a:xfrm>
            <a:off x="5809825" y="786075"/>
            <a:ext cx="2535949" cy="2535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